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859"/>
  </p:normalViewPr>
  <p:slideViewPr>
    <p:cSldViewPr snapToGrid="0" snapToObjects="1">
      <p:cViewPr varScale="1">
        <p:scale>
          <a:sx n="113" d="100"/>
          <a:sy n="113" d="100"/>
        </p:scale>
        <p:origin x="52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35FE3-CE02-7524-F82E-81266E20A2A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1E85A00-67CB-93D2-6314-BA1489E7134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181F64D-614B-A3DB-38C4-B708E32F7EC5}"/>
              </a:ext>
            </a:extLst>
          </p:cNvPr>
          <p:cNvSpPr>
            <a:spLocks noGrp="1"/>
          </p:cNvSpPr>
          <p:nvPr>
            <p:ph type="dt" sz="half" idx="10"/>
          </p:nvPr>
        </p:nvSpPr>
        <p:spPr/>
        <p:txBody>
          <a:bodyPr/>
          <a:lstStyle/>
          <a:p>
            <a:fld id="{C86C404A-1369-274D-940E-98945F61CE33}" type="datetimeFigureOut">
              <a:rPr lang="en-US" smtClean="0"/>
              <a:t>9/26/22</a:t>
            </a:fld>
            <a:endParaRPr lang="en-US"/>
          </a:p>
        </p:txBody>
      </p:sp>
      <p:sp>
        <p:nvSpPr>
          <p:cNvPr id="5" name="Footer Placeholder 4">
            <a:extLst>
              <a:ext uri="{FF2B5EF4-FFF2-40B4-BE49-F238E27FC236}">
                <a16:creationId xmlns:a16="http://schemas.microsoft.com/office/drawing/2014/main" id="{A4B5BA21-0316-5D98-65BF-B890FB2B0C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75A3BD-0D65-644A-F36C-FBFAACCDB033}"/>
              </a:ext>
            </a:extLst>
          </p:cNvPr>
          <p:cNvSpPr>
            <a:spLocks noGrp="1"/>
          </p:cNvSpPr>
          <p:nvPr>
            <p:ph type="sldNum" sz="quarter" idx="12"/>
          </p:nvPr>
        </p:nvSpPr>
        <p:spPr/>
        <p:txBody>
          <a:bodyPr/>
          <a:lstStyle/>
          <a:p>
            <a:fld id="{A5B86DA5-6D64-3E4D-92C7-AC5BBD1B1E0F}" type="slidenum">
              <a:rPr lang="en-US" smtClean="0"/>
              <a:t>‹#›</a:t>
            </a:fld>
            <a:endParaRPr lang="en-US"/>
          </a:p>
        </p:txBody>
      </p:sp>
    </p:spTree>
    <p:extLst>
      <p:ext uri="{BB962C8B-B14F-4D97-AF65-F5344CB8AC3E}">
        <p14:creationId xmlns:p14="http://schemas.microsoft.com/office/powerpoint/2010/main" val="13474619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849234-4978-9CB7-0A21-6E5408ED50F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108B164-3B18-26FA-9813-8039270A972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5994CF-A777-65AE-FDB3-FE5691747784}"/>
              </a:ext>
            </a:extLst>
          </p:cNvPr>
          <p:cNvSpPr>
            <a:spLocks noGrp="1"/>
          </p:cNvSpPr>
          <p:nvPr>
            <p:ph type="dt" sz="half" idx="10"/>
          </p:nvPr>
        </p:nvSpPr>
        <p:spPr/>
        <p:txBody>
          <a:bodyPr/>
          <a:lstStyle/>
          <a:p>
            <a:fld id="{C86C404A-1369-274D-940E-98945F61CE33}" type="datetimeFigureOut">
              <a:rPr lang="en-US" smtClean="0"/>
              <a:t>9/26/22</a:t>
            </a:fld>
            <a:endParaRPr lang="en-US"/>
          </a:p>
        </p:txBody>
      </p:sp>
      <p:sp>
        <p:nvSpPr>
          <p:cNvPr id="5" name="Footer Placeholder 4">
            <a:extLst>
              <a:ext uri="{FF2B5EF4-FFF2-40B4-BE49-F238E27FC236}">
                <a16:creationId xmlns:a16="http://schemas.microsoft.com/office/drawing/2014/main" id="{53205B0C-B834-E02D-97F3-A1416B0C8F0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CFB09F4-9E31-B1D8-CAC3-DD975AE85262}"/>
              </a:ext>
            </a:extLst>
          </p:cNvPr>
          <p:cNvSpPr>
            <a:spLocks noGrp="1"/>
          </p:cNvSpPr>
          <p:nvPr>
            <p:ph type="sldNum" sz="quarter" idx="12"/>
          </p:nvPr>
        </p:nvSpPr>
        <p:spPr/>
        <p:txBody>
          <a:bodyPr/>
          <a:lstStyle/>
          <a:p>
            <a:fld id="{A5B86DA5-6D64-3E4D-92C7-AC5BBD1B1E0F}" type="slidenum">
              <a:rPr lang="en-US" smtClean="0"/>
              <a:t>‹#›</a:t>
            </a:fld>
            <a:endParaRPr lang="en-US"/>
          </a:p>
        </p:txBody>
      </p:sp>
    </p:spTree>
    <p:extLst>
      <p:ext uri="{BB962C8B-B14F-4D97-AF65-F5344CB8AC3E}">
        <p14:creationId xmlns:p14="http://schemas.microsoft.com/office/powerpoint/2010/main" val="4179949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87D7A83-36D7-F383-FC83-496F38243E8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35E133D2-8C4A-77CF-C6A0-68C753FDFFB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89B9AF-1C7A-CA3E-9596-07A64B617B1E}"/>
              </a:ext>
            </a:extLst>
          </p:cNvPr>
          <p:cNvSpPr>
            <a:spLocks noGrp="1"/>
          </p:cNvSpPr>
          <p:nvPr>
            <p:ph type="dt" sz="half" idx="10"/>
          </p:nvPr>
        </p:nvSpPr>
        <p:spPr/>
        <p:txBody>
          <a:bodyPr/>
          <a:lstStyle/>
          <a:p>
            <a:fld id="{C86C404A-1369-274D-940E-98945F61CE33}" type="datetimeFigureOut">
              <a:rPr lang="en-US" smtClean="0"/>
              <a:t>9/26/22</a:t>
            </a:fld>
            <a:endParaRPr lang="en-US"/>
          </a:p>
        </p:txBody>
      </p:sp>
      <p:sp>
        <p:nvSpPr>
          <p:cNvPr id="5" name="Footer Placeholder 4">
            <a:extLst>
              <a:ext uri="{FF2B5EF4-FFF2-40B4-BE49-F238E27FC236}">
                <a16:creationId xmlns:a16="http://schemas.microsoft.com/office/drawing/2014/main" id="{598A061A-9FCD-2544-50D1-A1963C4B6C2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316FA01-8F48-0E6E-85D6-98A9AEBC0956}"/>
              </a:ext>
            </a:extLst>
          </p:cNvPr>
          <p:cNvSpPr>
            <a:spLocks noGrp="1"/>
          </p:cNvSpPr>
          <p:nvPr>
            <p:ph type="sldNum" sz="quarter" idx="12"/>
          </p:nvPr>
        </p:nvSpPr>
        <p:spPr/>
        <p:txBody>
          <a:bodyPr/>
          <a:lstStyle/>
          <a:p>
            <a:fld id="{A5B86DA5-6D64-3E4D-92C7-AC5BBD1B1E0F}" type="slidenum">
              <a:rPr lang="en-US" smtClean="0"/>
              <a:t>‹#›</a:t>
            </a:fld>
            <a:endParaRPr lang="en-US"/>
          </a:p>
        </p:txBody>
      </p:sp>
    </p:spTree>
    <p:extLst>
      <p:ext uri="{BB962C8B-B14F-4D97-AF65-F5344CB8AC3E}">
        <p14:creationId xmlns:p14="http://schemas.microsoft.com/office/powerpoint/2010/main" val="3864791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3E8EE9-AF06-AA78-7823-2AC0CA71EB0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67F457E-7717-A3FD-1234-162F6F7126E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E61D5E-3275-8E63-F0A8-D0B51F029E66}"/>
              </a:ext>
            </a:extLst>
          </p:cNvPr>
          <p:cNvSpPr>
            <a:spLocks noGrp="1"/>
          </p:cNvSpPr>
          <p:nvPr>
            <p:ph type="dt" sz="half" idx="10"/>
          </p:nvPr>
        </p:nvSpPr>
        <p:spPr/>
        <p:txBody>
          <a:bodyPr/>
          <a:lstStyle/>
          <a:p>
            <a:fld id="{C86C404A-1369-274D-940E-98945F61CE33}" type="datetimeFigureOut">
              <a:rPr lang="en-US" smtClean="0"/>
              <a:t>9/26/22</a:t>
            </a:fld>
            <a:endParaRPr lang="en-US"/>
          </a:p>
        </p:txBody>
      </p:sp>
      <p:sp>
        <p:nvSpPr>
          <p:cNvPr id="5" name="Footer Placeholder 4">
            <a:extLst>
              <a:ext uri="{FF2B5EF4-FFF2-40B4-BE49-F238E27FC236}">
                <a16:creationId xmlns:a16="http://schemas.microsoft.com/office/drawing/2014/main" id="{1A327AC7-DDCC-0EC7-6368-48C7E4183A1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4041EB5-D75E-942F-AD3B-76CD4B3738DC}"/>
              </a:ext>
            </a:extLst>
          </p:cNvPr>
          <p:cNvSpPr>
            <a:spLocks noGrp="1"/>
          </p:cNvSpPr>
          <p:nvPr>
            <p:ph type="sldNum" sz="quarter" idx="12"/>
          </p:nvPr>
        </p:nvSpPr>
        <p:spPr/>
        <p:txBody>
          <a:bodyPr/>
          <a:lstStyle/>
          <a:p>
            <a:fld id="{A5B86DA5-6D64-3E4D-92C7-AC5BBD1B1E0F}" type="slidenum">
              <a:rPr lang="en-US" smtClean="0"/>
              <a:t>‹#›</a:t>
            </a:fld>
            <a:endParaRPr lang="en-US"/>
          </a:p>
        </p:txBody>
      </p:sp>
    </p:spTree>
    <p:extLst>
      <p:ext uri="{BB962C8B-B14F-4D97-AF65-F5344CB8AC3E}">
        <p14:creationId xmlns:p14="http://schemas.microsoft.com/office/powerpoint/2010/main" val="643547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D96B06-BD55-9B0A-92B3-B4AB2E9D23A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D80F480E-F7E3-8BEA-DDC0-9C7BDAA7088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CCE352C-BE84-0515-311A-3A6080DC459A}"/>
              </a:ext>
            </a:extLst>
          </p:cNvPr>
          <p:cNvSpPr>
            <a:spLocks noGrp="1"/>
          </p:cNvSpPr>
          <p:nvPr>
            <p:ph type="dt" sz="half" idx="10"/>
          </p:nvPr>
        </p:nvSpPr>
        <p:spPr/>
        <p:txBody>
          <a:bodyPr/>
          <a:lstStyle/>
          <a:p>
            <a:fld id="{C86C404A-1369-274D-940E-98945F61CE33}" type="datetimeFigureOut">
              <a:rPr lang="en-US" smtClean="0"/>
              <a:t>9/26/22</a:t>
            </a:fld>
            <a:endParaRPr lang="en-US"/>
          </a:p>
        </p:txBody>
      </p:sp>
      <p:sp>
        <p:nvSpPr>
          <p:cNvPr id="5" name="Footer Placeholder 4">
            <a:extLst>
              <a:ext uri="{FF2B5EF4-FFF2-40B4-BE49-F238E27FC236}">
                <a16:creationId xmlns:a16="http://schemas.microsoft.com/office/drawing/2014/main" id="{5F870036-F822-9EEE-DDCC-BC4CBDEF2E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1CAE91-800A-D70C-31DD-2AD4326FBE89}"/>
              </a:ext>
            </a:extLst>
          </p:cNvPr>
          <p:cNvSpPr>
            <a:spLocks noGrp="1"/>
          </p:cNvSpPr>
          <p:nvPr>
            <p:ph type="sldNum" sz="quarter" idx="12"/>
          </p:nvPr>
        </p:nvSpPr>
        <p:spPr/>
        <p:txBody>
          <a:bodyPr/>
          <a:lstStyle/>
          <a:p>
            <a:fld id="{A5B86DA5-6D64-3E4D-92C7-AC5BBD1B1E0F}" type="slidenum">
              <a:rPr lang="en-US" smtClean="0"/>
              <a:t>‹#›</a:t>
            </a:fld>
            <a:endParaRPr lang="en-US"/>
          </a:p>
        </p:txBody>
      </p:sp>
    </p:spTree>
    <p:extLst>
      <p:ext uri="{BB962C8B-B14F-4D97-AF65-F5344CB8AC3E}">
        <p14:creationId xmlns:p14="http://schemas.microsoft.com/office/powerpoint/2010/main" val="28302351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35807-2F49-4B06-92B9-A0ADE81F927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63E422F-5781-A70B-F94F-931D2031CB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CDD3B42-0433-FEC3-54DF-EA9882962B4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9A8E999-40DA-4752-6E5B-B1F8F5A6E910}"/>
              </a:ext>
            </a:extLst>
          </p:cNvPr>
          <p:cNvSpPr>
            <a:spLocks noGrp="1"/>
          </p:cNvSpPr>
          <p:nvPr>
            <p:ph type="dt" sz="half" idx="10"/>
          </p:nvPr>
        </p:nvSpPr>
        <p:spPr/>
        <p:txBody>
          <a:bodyPr/>
          <a:lstStyle/>
          <a:p>
            <a:fld id="{C86C404A-1369-274D-940E-98945F61CE33}" type="datetimeFigureOut">
              <a:rPr lang="en-US" smtClean="0"/>
              <a:t>9/26/22</a:t>
            </a:fld>
            <a:endParaRPr lang="en-US"/>
          </a:p>
        </p:txBody>
      </p:sp>
      <p:sp>
        <p:nvSpPr>
          <p:cNvPr id="6" name="Footer Placeholder 5">
            <a:extLst>
              <a:ext uri="{FF2B5EF4-FFF2-40B4-BE49-F238E27FC236}">
                <a16:creationId xmlns:a16="http://schemas.microsoft.com/office/drawing/2014/main" id="{2CCC1753-F1D2-46FC-6AAE-F764B5590F6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1E8C04-4F4D-937D-DECB-4D7781665987}"/>
              </a:ext>
            </a:extLst>
          </p:cNvPr>
          <p:cNvSpPr>
            <a:spLocks noGrp="1"/>
          </p:cNvSpPr>
          <p:nvPr>
            <p:ph type="sldNum" sz="quarter" idx="12"/>
          </p:nvPr>
        </p:nvSpPr>
        <p:spPr/>
        <p:txBody>
          <a:bodyPr/>
          <a:lstStyle/>
          <a:p>
            <a:fld id="{A5B86DA5-6D64-3E4D-92C7-AC5BBD1B1E0F}" type="slidenum">
              <a:rPr lang="en-US" smtClean="0"/>
              <a:t>‹#›</a:t>
            </a:fld>
            <a:endParaRPr lang="en-US"/>
          </a:p>
        </p:txBody>
      </p:sp>
    </p:spTree>
    <p:extLst>
      <p:ext uri="{BB962C8B-B14F-4D97-AF65-F5344CB8AC3E}">
        <p14:creationId xmlns:p14="http://schemas.microsoft.com/office/powerpoint/2010/main" val="8250128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316876-D7EE-5921-C631-0DB4B48F053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E4C5D8A-7A44-63BD-DDCA-947B15BF8F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72B85BE-5DF7-538E-30A4-92114050B7E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27A791A-1042-0625-AFCD-79713F68F2C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164543E9-66E0-42D4-FC94-C32C09F256E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CB27A46-2170-4B57-9BB9-B245BF938D2A}"/>
              </a:ext>
            </a:extLst>
          </p:cNvPr>
          <p:cNvSpPr>
            <a:spLocks noGrp="1"/>
          </p:cNvSpPr>
          <p:nvPr>
            <p:ph type="dt" sz="half" idx="10"/>
          </p:nvPr>
        </p:nvSpPr>
        <p:spPr/>
        <p:txBody>
          <a:bodyPr/>
          <a:lstStyle/>
          <a:p>
            <a:fld id="{C86C404A-1369-274D-940E-98945F61CE33}" type="datetimeFigureOut">
              <a:rPr lang="en-US" smtClean="0"/>
              <a:t>9/26/22</a:t>
            </a:fld>
            <a:endParaRPr lang="en-US"/>
          </a:p>
        </p:txBody>
      </p:sp>
      <p:sp>
        <p:nvSpPr>
          <p:cNvPr id="8" name="Footer Placeholder 7">
            <a:extLst>
              <a:ext uri="{FF2B5EF4-FFF2-40B4-BE49-F238E27FC236}">
                <a16:creationId xmlns:a16="http://schemas.microsoft.com/office/drawing/2014/main" id="{5BEC197E-8D05-0CF3-5F81-931961ADDB5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B73374-99A0-C48A-E2DE-ADDE5DD9690A}"/>
              </a:ext>
            </a:extLst>
          </p:cNvPr>
          <p:cNvSpPr>
            <a:spLocks noGrp="1"/>
          </p:cNvSpPr>
          <p:nvPr>
            <p:ph type="sldNum" sz="quarter" idx="12"/>
          </p:nvPr>
        </p:nvSpPr>
        <p:spPr/>
        <p:txBody>
          <a:bodyPr/>
          <a:lstStyle/>
          <a:p>
            <a:fld id="{A5B86DA5-6D64-3E4D-92C7-AC5BBD1B1E0F}" type="slidenum">
              <a:rPr lang="en-US" smtClean="0"/>
              <a:t>‹#›</a:t>
            </a:fld>
            <a:endParaRPr lang="en-US"/>
          </a:p>
        </p:txBody>
      </p:sp>
    </p:spTree>
    <p:extLst>
      <p:ext uri="{BB962C8B-B14F-4D97-AF65-F5344CB8AC3E}">
        <p14:creationId xmlns:p14="http://schemas.microsoft.com/office/powerpoint/2010/main" val="19082157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88CE16-A4FF-476E-2905-AA1CB4A42C7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B9398DC-58BB-7548-37B5-A36D1335B715}"/>
              </a:ext>
            </a:extLst>
          </p:cNvPr>
          <p:cNvSpPr>
            <a:spLocks noGrp="1"/>
          </p:cNvSpPr>
          <p:nvPr>
            <p:ph type="dt" sz="half" idx="10"/>
          </p:nvPr>
        </p:nvSpPr>
        <p:spPr/>
        <p:txBody>
          <a:bodyPr/>
          <a:lstStyle/>
          <a:p>
            <a:fld id="{C86C404A-1369-274D-940E-98945F61CE33}" type="datetimeFigureOut">
              <a:rPr lang="en-US" smtClean="0"/>
              <a:t>9/26/22</a:t>
            </a:fld>
            <a:endParaRPr lang="en-US"/>
          </a:p>
        </p:txBody>
      </p:sp>
      <p:sp>
        <p:nvSpPr>
          <p:cNvPr id="4" name="Footer Placeholder 3">
            <a:extLst>
              <a:ext uri="{FF2B5EF4-FFF2-40B4-BE49-F238E27FC236}">
                <a16:creationId xmlns:a16="http://schemas.microsoft.com/office/drawing/2014/main" id="{F0695C88-E3CA-AA74-D0EC-6561C40A4E2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0904EFF-D9C3-3367-8C8A-D0C0911247AE}"/>
              </a:ext>
            </a:extLst>
          </p:cNvPr>
          <p:cNvSpPr>
            <a:spLocks noGrp="1"/>
          </p:cNvSpPr>
          <p:nvPr>
            <p:ph type="sldNum" sz="quarter" idx="12"/>
          </p:nvPr>
        </p:nvSpPr>
        <p:spPr/>
        <p:txBody>
          <a:bodyPr/>
          <a:lstStyle/>
          <a:p>
            <a:fld id="{A5B86DA5-6D64-3E4D-92C7-AC5BBD1B1E0F}" type="slidenum">
              <a:rPr lang="en-US" smtClean="0"/>
              <a:t>‹#›</a:t>
            </a:fld>
            <a:endParaRPr lang="en-US"/>
          </a:p>
        </p:txBody>
      </p:sp>
    </p:spTree>
    <p:extLst>
      <p:ext uri="{BB962C8B-B14F-4D97-AF65-F5344CB8AC3E}">
        <p14:creationId xmlns:p14="http://schemas.microsoft.com/office/powerpoint/2010/main" val="3285861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F81992-4228-D18E-0021-4F71C82B3C67}"/>
              </a:ext>
            </a:extLst>
          </p:cNvPr>
          <p:cNvSpPr>
            <a:spLocks noGrp="1"/>
          </p:cNvSpPr>
          <p:nvPr>
            <p:ph type="dt" sz="half" idx="10"/>
          </p:nvPr>
        </p:nvSpPr>
        <p:spPr/>
        <p:txBody>
          <a:bodyPr/>
          <a:lstStyle/>
          <a:p>
            <a:fld id="{C86C404A-1369-274D-940E-98945F61CE33}" type="datetimeFigureOut">
              <a:rPr lang="en-US" smtClean="0"/>
              <a:t>9/26/22</a:t>
            </a:fld>
            <a:endParaRPr lang="en-US"/>
          </a:p>
        </p:txBody>
      </p:sp>
      <p:sp>
        <p:nvSpPr>
          <p:cNvPr id="3" name="Footer Placeholder 2">
            <a:extLst>
              <a:ext uri="{FF2B5EF4-FFF2-40B4-BE49-F238E27FC236}">
                <a16:creationId xmlns:a16="http://schemas.microsoft.com/office/drawing/2014/main" id="{07FE16A5-EBF0-E3DC-2429-D76C9613E9C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662EC16-4382-B018-6339-28C18BB43EAD}"/>
              </a:ext>
            </a:extLst>
          </p:cNvPr>
          <p:cNvSpPr>
            <a:spLocks noGrp="1"/>
          </p:cNvSpPr>
          <p:nvPr>
            <p:ph type="sldNum" sz="quarter" idx="12"/>
          </p:nvPr>
        </p:nvSpPr>
        <p:spPr/>
        <p:txBody>
          <a:bodyPr/>
          <a:lstStyle/>
          <a:p>
            <a:fld id="{A5B86DA5-6D64-3E4D-92C7-AC5BBD1B1E0F}" type="slidenum">
              <a:rPr lang="en-US" smtClean="0"/>
              <a:t>‹#›</a:t>
            </a:fld>
            <a:endParaRPr lang="en-US"/>
          </a:p>
        </p:txBody>
      </p:sp>
    </p:spTree>
    <p:extLst>
      <p:ext uri="{BB962C8B-B14F-4D97-AF65-F5344CB8AC3E}">
        <p14:creationId xmlns:p14="http://schemas.microsoft.com/office/powerpoint/2010/main" val="22043512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B3435-DC5D-97C9-8649-7E25EA1132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E5E8EBC-8267-6858-5D9F-1C5B5A840AD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1F9482E-006A-269E-36FC-CFD9BBA19C4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B4DD772-6530-BD1F-D135-639247584133}"/>
              </a:ext>
            </a:extLst>
          </p:cNvPr>
          <p:cNvSpPr>
            <a:spLocks noGrp="1"/>
          </p:cNvSpPr>
          <p:nvPr>
            <p:ph type="dt" sz="half" idx="10"/>
          </p:nvPr>
        </p:nvSpPr>
        <p:spPr/>
        <p:txBody>
          <a:bodyPr/>
          <a:lstStyle/>
          <a:p>
            <a:fld id="{C86C404A-1369-274D-940E-98945F61CE33}" type="datetimeFigureOut">
              <a:rPr lang="en-US" smtClean="0"/>
              <a:t>9/26/22</a:t>
            </a:fld>
            <a:endParaRPr lang="en-US"/>
          </a:p>
        </p:txBody>
      </p:sp>
      <p:sp>
        <p:nvSpPr>
          <p:cNvPr id="6" name="Footer Placeholder 5">
            <a:extLst>
              <a:ext uri="{FF2B5EF4-FFF2-40B4-BE49-F238E27FC236}">
                <a16:creationId xmlns:a16="http://schemas.microsoft.com/office/drawing/2014/main" id="{7AC1F28E-8F52-E562-53A3-09D5F62238D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AF85352-C212-74FA-AA3F-CB73BAF04104}"/>
              </a:ext>
            </a:extLst>
          </p:cNvPr>
          <p:cNvSpPr>
            <a:spLocks noGrp="1"/>
          </p:cNvSpPr>
          <p:nvPr>
            <p:ph type="sldNum" sz="quarter" idx="12"/>
          </p:nvPr>
        </p:nvSpPr>
        <p:spPr/>
        <p:txBody>
          <a:bodyPr/>
          <a:lstStyle/>
          <a:p>
            <a:fld id="{A5B86DA5-6D64-3E4D-92C7-AC5BBD1B1E0F}" type="slidenum">
              <a:rPr lang="en-US" smtClean="0"/>
              <a:t>‹#›</a:t>
            </a:fld>
            <a:endParaRPr lang="en-US"/>
          </a:p>
        </p:txBody>
      </p:sp>
    </p:spTree>
    <p:extLst>
      <p:ext uri="{BB962C8B-B14F-4D97-AF65-F5344CB8AC3E}">
        <p14:creationId xmlns:p14="http://schemas.microsoft.com/office/powerpoint/2010/main" val="7766064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4E97E-E8F6-D6CE-3A15-BED3F512748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4FC7228-8F72-F479-4CAC-3FA2604F87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9CCBD51-CB03-118E-9C32-62AE90C08A6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A751BCF-AE49-128A-F752-C4D66330B3A6}"/>
              </a:ext>
            </a:extLst>
          </p:cNvPr>
          <p:cNvSpPr>
            <a:spLocks noGrp="1"/>
          </p:cNvSpPr>
          <p:nvPr>
            <p:ph type="dt" sz="half" idx="10"/>
          </p:nvPr>
        </p:nvSpPr>
        <p:spPr/>
        <p:txBody>
          <a:bodyPr/>
          <a:lstStyle/>
          <a:p>
            <a:fld id="{C86C404A-1369-274D-940E-98945F61CE33}" type="datetimeFigureOut">
              <a:rPr lang="en-US" smtClean="0"/>
              <a:t>9/26/22</a:t>
            </a:fld>
            <a:endParaRPr lang="en-US"/>
          </a:p>
        </p:txBody>
      </p:sp>
      <p:sp>
        <p:nvSpPr>
          <p:cNvPr id="6" name="Footer Placeholder 5">
            <a:extLst>
              <a:ext uri="{FF2B5EF4-FFF2-40B4-BE49-F238E27FC236}">
                <a16:creationId xmlns:a16="http://schemas.microsoft.com/office/drawing/2014/main" id="{B91D14AD-4548-B9D1-DB12-0FA2FC7D2AF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DDF0653-198D-A554-FE7B-A5E8E08D96D6}"/>
              </a:ext>
            </a:extLst>
          </p:cNvPr>
          <p:cNvSpPr>
            <a:spLocks noGrp="1"/>
          </p:cNvSpPr>
          <p:nvPr>
            <p:ph type="sldNum" sz="quarter" idx="12"/>
          </p:nvPr>
        </p:nvSpPr>
        <p:spPr/>
        <p:txBody>
          <a:bodyPr/>
          <a:lstStyle/>
          <a:p>
            <a:fld id="{A5B86DA5-6D64-3E4D-92C7-AC5BBD1B1E0F}" type="slidenum">
              <a:rPr lang="en-US" smtClean="0"/>
              <a:t>‹#›</a:t>
            </a:fld>
            <a:endParaRPr lang="en-US"/>
          </a:p>
        </p:txBody>
      </p:sp>
    </p:spTree>
    <p:extLst>
      <p:ext uri="{BB962C8B-B14F-4D97-AF65-F5344CB8AC3E}">
        <p14:creationId xmlns:p14="http://schemas.microsoft.com/office/powerpoint/2010/main" val="24400525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F708EA8-46DC-AB15-3CE9-4649E1C739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6EEA491-6D54-6698-51E2-4989564F2A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257E4F-71A6-2C4F-73FF-7668FB72AFB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86C404A-1369-274D-940E-98945F61CE33}" type="datetimeFigureOut">
              <a:rPr lang="en-US" smtClean="0"/>
              <a:t>9/26/22</a:t>
            </a:fld>
            <a:endParaRPr lang="en-US"/>
          </a:p>
        </p:txBody>
      </p:sp>
      <p:sp>
        <p:nvSpPr>
          <p:cNvPr id="5" name="Footer Placeholder 4">
            <a:extLst>
              <a:ext uri="{FF2B5EF4-FFF2-40B4-BE49-F238E27FC236}">
                <a16:creationId xmlns:a16="http://schemas.microsoft.com/office/drawing/2014/main" id="{8F09ED29-6209-8BB4-9A5D-C8F74B99964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E627376-373B-5312-D199-660BC121150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B86DA5-6D64-3E4D-92C7-AC5BBD1B1E0F}" type="slidenum">
              <a:rPr lang="en-US" smtClean="0"/>
              <a:t>‹#›</a:t>
            </a:fld>
            <a:endParaRPr lang="en-US"/>
          </a:p>
        </p:txBody>
      </p:sp>
    </p:spTree>
    <p:extLst>
      <p:ext uri="{BB962C8B-B14F-4D97-AF65-F5344CB8AC3E}">
        <p14:creationId xmlns:p14="http://schemas.microsoft.com/office/powerpoint/2010/main" val="411934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B0E05-6C18-682E-25DF-DBCF2484CD8A}"/>
              </a:ext>
            </a:extLst>
          </p:cNvPr>
          <p:cNvSpPr>
            <a:spLocks noGrp="1"/>
          </p:cNvSpPr>
          <p:nvPr>
            <p:ph type="ctrTitle"/>
          </p:nvPr>
        </p:nvSpPr>
        <p:spPr>
          <a:xfrm>
            <a:off x="1524000" y="-11289"/>
            <a:ext cx="9144000" cy="2387600"/>
          </a:xfrm>
        </p:spPr>
        <p:txBody>
          <a:bodyPr/>
          <a:lstStyle/>
          <a:p>
            <a:r>
              <a:rPr lang="en-US" b="1" dirty="0"/>
              <a:t>Elements, Compounds, and Mixtures</a:t>
            </a:r>
          </a:p>
        </p:txBody>
      </p:sp>
      <p:pic>
        <p:nvPicPr>
          <p:cNvPr id="1026" name="Picture 2" descr="Honda Element - Wikipedia">
            <a:extLst>
              <a:ext uri="{FF2B5EF4-FFF2-40B4-BE49-F238E27FC236}">
                <a16:creationId xmlns:a16="http://schemas.microsoft.com/office/drawing/2014/main" id="{7AE1FF87-2E8E-3714-710D-FE58BAB2AAA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19512" y="2376311"/>
            <a:ext cx="4956175" cy="278821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B8A0239D-EC67-18D0-7ECD-9B344F4DEBFD}"/>
              </a:ext>
            </a:extLst>
          </p:cNvPr>
          <p:cNvSpPr txBox="1"/>
          <p:nvPr/>
        </p:nvSpPr>
        <p:spPr>
          <a:xfrm>
            <a:off x="3454841" y="5407378"/>
            <a:ext cx="5643562" cy="646331"/>
          </a:xfrm>
          <a:prstGeom prst="rect">
            <a:avLst/>
          </a:prstGeom>
          <a:noFill/>
        </p:spPr>
        <p:txBody>
          <a:bodyPr wrap="square" rtlCol="0">
            <a:spAutoFit/>
          </a:bodyPr>
          <a:lstStyle/>
          <a:p>
            <a:pPr algn="ctr"/>
            <a:r>
              <a:rPr lang="en-US" i="1" dirty="0"/>
              <a:t>Oddly, this Honda Element contains elements, compounds, and mixtures, but no curb appeal at all</a:t>
            </a:r>
            <a:r>
              <a:rPr lang="en-US" dirty="0"/>
              <a:t>.</a:t>
            </a:r>
          </a:p>
        </p:txBody>
      </p:sp>
    </p:spTree>
    <p:extLst>
      <p:ext uri="{BB962C8B-B14F-4D97-AF65-F5344CB8AC3E}">
        <p14:creationId xmlns:p14="http://schemas.microsoft.com/office/powerpoint/2010/main" val="36393115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4FD86B-3376-15DD-40A4-BA2FE969E6FC}"/>
              </a:ext>
            </a:extLst>
          </p:cNvPr>
          <p:cNvSpPr>
            <a:spLocks noGrp="1"/>
          </p:cNvSpPr>
          <p:nvPr>
            <p:ph type="title"/>
          </p:nvPr>
        </p:nvSpPr>
        <p:spPr/>
        <p:txBody>
          <a:bodyPr/>
          <a:lstStyle/>
          <a:p>
            <a:r>
              <a:rPr lang="en-US" b="1" dirty="0"/>
              <a:t>How to separate these categories:</a:t>
            </a:r>
          </a:p>
        </p:txBody>
      </p:sp>
      <p:graphicFrame>
        <p:nvGraphicFramePr>
          <p:cNvPr id="4" name="Table 4">
            <a:extLst>
              <a:ext uri="{FF2B5EF4-FFF2-40B4-BE49-F238E27FC236}">
                <a16:creationId xmlns:a16="http://schemas.microsoft.com/office/drawing/2014/main" id="{6736FA36-8AD1-EDF6-918F-7371BA190FB0}"/>
              </a:ext>
            </a:extLst>
          </p:cNvPr>
          <p:cNvGraphicFramePr>
            <a:graphicFrameLocks noGrp="1"/>
          </p:cNvGraphicFramePr>
          <p:nvPr>
            <p:extLst>
              <p:ext uri="{D42A27DB-BD31-4B8C-83A1-F6EECF244321}">
                <p14:modId xmlns:p14="http://schemas.microsoft.com/office/powerpoint/2010/main" val="851791794"/>
              </p:ext>
            </p:extLst>
          </p:nvPr>
        </p:nvGraphicFramePr>
        <p:xfrm>
          <a:off x="614363" y="1876954"/>
          <a:ext cx="10958512" cy="4389120"/>
        </p:xfrm>
        <a:graphic>
          <a:graphicData uri="http://schemas.openxmlformats.org/drawingml/2006/table">
            <a:tbl>
              <a:tblPr firstRow="1" bandRow="1">
                <a:tableStyleId>{5C22544A-7EE6-4342-B048-85BDC9FD1C3A}</a:tableStyleId>
              </a:tblPr>
              <a:tblGrid>
                <a:gridCol w="2528887">
                  <a:extLst>
                    <a:ext uri="{9D8B030D-6E8A-4147-A177-3AD203B41FA5}">
                      <a16:colId xmlns:a16="http://schemas.microsoft.com/office/drawing/2014/main" val="2199297866"/>
                    </a:ext>
                  </a:extLst>
                </a:gridCol>
                <a:gridCol w="8429625">
                  <a:extLst>
                    <a:ext uri="{9D8B030D-6E8A-4147-A177-3AD203B41FA5}">
                      <a16:colId xmlns:a16="http://schemas.microsoft.com/office/drawing/2014/main" val="1061821248"/>
                    </a:ext>
                  </a:extLst>
                </a:gridCol>
              </a:tblGrid>
              <a:tr h="370840">
                <a:tc>
                  <a:txBody>
                    <a:bodyPr/>
                    <a:lstStyle/>
                    <a:p>
                      <a:pPr algn="ctr"/>
                      <a:r>
                        <a:rPr lang="en-US" sz="2400" b="0" dirty="0"/>
                        <a:t>Element</a:t>
                      </a:r>
                    </a:p>
                  </a:txBody>
                  <a:tcPr anchor="ctr"/>
                </a:tc>
                <a:tc>
                  <a:txBody>
                    <a:bodyPr/>
                    <a:lstStyle/>
                    <a:p>
                      <a:r>
                        <a:rPr lang="en-US" sz="2400" b="0" dirty="0"/>
                        <a:t>You don’t.  While you may be able to move atoms away from each other, they’ll still be atoms of each element.  Unless you’ve got a particle accelerator, you’re stuck with what you’ve got.</a:t>
                      </a:r>
                    </a:p>
                  </a:txBody>
                  <a:tcPr anchor="ctr"/>
                </a:tc>
                <a:extLst>
                  <a:ext uri="{0D108BD9-81ED-4DB2-BD59-A6C34878D82A}">
                    <a16:rowId xmlns:a16="http://schemas.microsoft.com/office/drawing/2014/main" val="790954252"/>
                  </a:ext>
                </a:extLst>
              </a:tr>
              <a:tr h="370840">
                <a:tc>
                  <a:txBody>
                    <a:bodyPr/>
                    <a:lstStyle/>
                    <a:p>
                      <a:pPr algn="ctr"/>
                      <a:r>
                        <a:rPr lang="en-US" sz="2400" dirty="0"/>
                        <a:t>Compound</a:t>
                      </a:r>
                    </a:p>
                  </a:txBody>
                  <a:tcPr anchor="ctr"/>
                </a:tc>
                <a:tc>
                  <a:txBody>
                    <a:bodyPr/>
                    <a:lstStyle/>
                    <a:p>
                      <a:r>
                        <a:rPr lang="en-US" sz="2400" dirty="0"/>
                        <a:t>With some difficulty.  If you’ve got a pure chemical compound, you need to perform chemical reactions to break it into its component elements.  An example you can try at home is the electrolysis of water.</a:t>
                      </a:r>
                    </a:p>
                  </a:txBody>
                  <a:tcPr anchor="ctr"/>
                </a:tc>
                <a:extLst>
                  <a:ext uri="{0D108BD9-81ED-4DB2-BD59-A6C34878D82A}">
                    <a16:rowId xmlns:a16="http://schemas.microsoft.com/office/drawing/2014/main" val="2923716399"/>
                  </a:ext>
                </a:extLst>
              </a:tr>
              <a:tr h="370840">
                <a:tc>
                  <a:txBody>
                    <a:bodyPr/>
                    <a:lstStyle/>
                    <a:p>
                      <a:pPr algn="ctr"/>
                      <a:r>
                        <a:rPr lang="en-US" sz="2400" dirty="0"/>
                        <a:t>Heterogeneous mixture</a:t>
                      </a:r>
                    </a:p>
                  </a:txBody>
                  <a:tcPr anchor="ctr"/>
                </a:tc>
                <a:tc>
                  <a:txBody>
                    <a:bodyPr/>
                    <a:lstStyle/>
                    <a:p>
                      <a:r>
                        <a:rPr lang="en-US" sz="2400" dirty="0"/>
                        <a:t>Basically, just pick out each component by sight.</a:t>
                      </a:r>
                    </a:p>
                  </a:txBody>
                  <a:tcPr anchor="ctr"/>
                </a:tc>
                <a:extLst>
                  <a:ext uri="{0D108BD9-81ED-4DB2-BD59-A6C34878D82A}">
                    <a16:rowId xmlns:a16="http://schemas.microsoft.com/office/drawing/2014/main" val="1544077038"/>
                  </a:ext>
                </a:extLst>
              </a:tr>
              <a:tr h="370840">
                <a:tc>
                  <a:txBody>
                    <a:bodyPr/>
                    <a:lstStyle/>
                    <a:p>
                      <a:pPr algn="ctr"/>
                      <a:r>
                        <a:rPr lang="en-US" sz="2400" dirty="0"/>
                        <a:t>Homogeneous mixture</a:t>
                      </a:r>
                    </a:p>
                  </a:txBody>
                  <a:tcPr anchor="ctr"/>
                </a:tc>
                <a:tc>
                  <a:txBody>
                    <a:bodyPr/>
                    <a:lstStyle/>
                    <a:p>
                      <a:r>
                        <a:rPr lang="en-US" sz="2400" dirty="0"/>
                        <a:t>If it’s an aqueous mixture, boil the water away.  If it’s a solid or gaseous mixture, things get </a:t>
                      </a:r>
                      <a:r>
                        <a:rPr lang="en-US" sz="2400" dirty="0" err="1"/>
                        <a:t>waaaaay</a:t>
                      </a:r>
                      <a:r>
                        <a:rPr lang="en-US" sz="2400" dirty="0"/>
                        <a:t> more complicated.</a:t>
                      </a:r>
                    </a:p>
                  </a:txBody>
                  <a:tcPr anchor="ctr"/>
                </a:tc>
                <a:extLst>
                  <a:ext uri="{0D108BD9-81ED-4DB2-BD59-A6C34878D82A}">
                    <a16:rowId xmlns:a16="http://schemas.microsoft.com/office/drawing/2014/main" val="275616213"/>
                  </a:ext>
                </a:extLst>
              </a:tr>
            </a:tbl>
          </a:graphicData>
        </a:graphic>
      </p:graphicFrame>
    </p:spTree>
    <p:extLst>
      <p:ext uri="{BB962C8B-B14F-4D97-AF65-F5344CB8AC3E}">
        <p14:creationId xmlns:p14="http://schemas.microsoft.com/office/powerpoint/2010/main" val="10480069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5367FC-2EF5-57BD-57F7-F0186921F0A0}"/>
              </a:ext>
            </a:extLst>
          </p:cNvPr>
          <p:cNvSpPr>
            <a:spLocks noGrp="1"/>
          </p:cNvSpPr>
          <p:nvPr>
            <p:ph type="title"/>
          </p:nvPr>
        </p:nvSpPr>
        <p:spPr/>
        <p:txBody>
          <a:bodyPr/>
          <a:lstStyle/>
          <a:p>
            <a:r>
              <a:rPr lang="en-US" dirty="0"/>
              <a:t>And now here’s a picture I think is funny</a:t>
            </a:r>
          </a:p>
        </p:txBody>
      </p:sp>
      <p:pic>
        <p:nvPicPr>
          <p:cNvPr id="1026" name="Picture 2" descr="Fire breathing squirrel | Squirrel, Animals, Fox">
            <a:extLst>
              <a:ext uri="{FF2B5EF4-FFF2-40B4-BE49-F238E27FC236}">
                <a16:creationId xmlns:a16="http://schemas.microsoft.com/office/drawing/2014/main" id="{89FE03DD-0368-6738-A0B9-580B4B519CC3}"/>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28711" y="1557867"/>
            <a:ext cx="7180317" cy="4855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12984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62C9B-E708-7C06-42AD-C7A999BB828E}"/>
              </a:ext>
            </a:extLst>
          </p:cNvPr>
          <p:cNvSpPr>
            <a:spLocks noGrp="1"/>
          </p:cNvSpPr>
          <p:nvPr>
            <p:ph type="title"/>
          </p:nvPr>
        </p:nvSpPr>
        <p:spPr/>
        <p:txBody>
          <a:bodyPr/>
          <a:lstStyle/>
          <a:p>
            <a:r>
              <a:rPr lang="en-US" b="1" dirty="0"/>
              <a:t>Every</a:t>
            </a:r>
            <a:r>
              <a:rPr lang="en-US" b="1" u="sng" dirty="0"/>
              <a:t>thing</a:t>
            </a:r>
            <a:r>
              <a:rPr lang="en-US" b="1" dirty="0"/>
              <a:t> is made of matter</a:t>
            </a:r>
          </a:p>
        </p:txBody>
      </p:sp>
      <p:sp>
        <p:nvSpPr>
          <p:cNvPr id="4" name="TextBox 3">
            <a:extLst>
              <a:ext uri="{FF2B5EF4-FFF2-40B4-BE49-F238E27FC236}">
                <a16:creationId xmlns:a16="http://schemas.microsoft.com/office/drawing/2014/main" id="{ACA59925-FCC5-158D-11F2-A33490809EEF}"/>
              </a:ext>
            </a:extLst>
          </p:cNvPr>
          <p:cNvSpPr txBox="1"/>
          <p:nvPr/>
        </p:nvSpPr>
        <p:spPr>
          <a:xfrm>
            <a:off x="1524000" y="1501422"/>
            <a:ext cx="9595555" cy="2677656"/>
          </a:xfrm>
          <a:prstGeom prst="rect">
            <a:avLst/>
          </a:prstGeom>
          <a:noFill/>
        </p:spPr>
        <p:txBody>
          <a:bodyPr wrap="square" rtlCol="0">
            <a:spAutoFit/>
          </a:bodyPr>
          <a:lstStyle/>
          <a:p>
            <a:r>
              <a:rPr lang="en-US" sz="2400" dirty="0"/>
              <a:t>If you’ve ever touched or seen something, then it’s made of ”stuff.”  Matter is just another word for “stuff.”  If you want to get scientific, though, you can say that it’s “anything with mass and volume.”</a:t>
            </a:r>
          </a:p>
          <a:p>
            <a:endParaRPr lang="en-US" sz="2400" dirty="0"/>
          </a:p>
          <a:p>
            <a:r>
              <a:rPr lang="en-US" sz="2400" dirty="0"/>
              <a:t>If something has mass but no volume (like an electron) or volume but no mass (like your mother’s love for old </a:t>
            </a:r>
            <a:r>
              <a:rPr lang="en-US" sz="2400" i="1" dirty="0"/>
              <a:t>Seinfeld</a:t>
            </a:r>
            <a:r>
              <a:rPr lang="en-US" sz="2400" dirty="0"/>
              <a:t> reruns), it is not made of matter.</a:t>
            </a:r>
          </a:p>
        </p:txBody>
      </p:sp>
      <p:pic>
        <p:nvPicPr>
          <p:cNvPr id="2054" name="Picture 6" descr="'Seinfeld' Finale 20: Hidden Tales From">
            <a:extLst>
              <a:ext uri="{FF2B5EF4-FFF2-40B4-BE49-F238E27FC236}">
                <a16:creationId xmlns:a16="http://schemas.microsoft.com/office/drawing/2014/main" id="{7192692E-E208-E94D-3035-D64143E8B98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00300" y="4179078"/>
            <a:ext cx="4324350" cy="24320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93D1266E-AC08-1B43-F1F9-E7B6988E2765}"/>
              </a:ext>
            </a:extLst>
          </p:cNvPr>
          <p:cNvSpPr txBox="1"/>
          <p:nvPr/>
        </p:nvSpPr>
        <p:spPr>
          <a:xfrm>
            <a:off x="6858001" y="5071937"/>
            <a:ext cx="4657725" cy="646331"/>
          </a:xfrm>
          <a:prstGeom prst="rect">
            <a:avLst/>
          </a:prstGeom>
          <a:noFill/>
        </p:spPr>
        <p:txBody>
          <a:bodyPr wrap="square" rtlCol="0">
            <a:spAutoFit/>
          </a:bodyPr>
          <a:lstStyle/>
          <a:p>
            <a:r>
              <a:rPr lang="en-US" i="1" dirty="0"/>
              <a:t>The misery that boring Seinfeld reruns brings the rest of us also does not qualify as matter. </a:t>
            </a:r>
          </a:p>
        </p:txBody>
      </p:sp>
    </p:spTree>
    <p:extLst>
      <p:ext uri="{BB962C8B-B14F-4D97-AF65-F5344CB8AC3E}">
        <p14:creationId xmlns:p14="http://schemas.microsoft.com/office/powerpoint/2010/main" val="1182670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150A-F754-68D6-F534-CD1E90C0CBA7}"/>
              </a:ext>
            </a:extLst>
          </p:cNvPr>
          <p:cNvSpPr>
            <a:spLocks noGrp="1"/>
          </p:cNvSpPr>
          <p:nvPr>
            <p:ph type="title"/>
          </p:nvPr>
        </p:nvSpPr>
        <p:spPr/>
        <p:txBody>
          <a:bodyPr/>
          <a:lstStyle/>
          <a:p>
            <a:r>
              <a:rPr lang="en-US" b="1" dirty="0"/>
              <a:t>Things that </a:t>
            </a:r>
            <a:r>
              <a:rPr lang="en-US" b="1" u="sng" dirty="0"/>
              <a:t>are</a:t>
            </a:r>
            <a:r>
              <a:rPr lang="en-US" b="1" dirty="0"/>
              <a:t> made of matter:</a:t>
            </a:r>
          </a:p>
        </p:txBody>
      </p:sp>
      <p:pic>
        <p:nvPicPr>
          <p:cNvPr id="4" name="Picture 2" descr="main threat, Fear - lee ving - 1982 | Punk poster, Punk bands, Punk scene">
            <a:extLst>
              <a:ext uri="{FF2B5EF4-FFF2-40B4-BE49-F238E27FC236}">
                <a16:creationId xmlns:a16="http://schemas.microsoft.com/office/drawing/2014/main" id="{C735631D-9643-04F4-201E-71CCA4B15E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9531" y="1823831"/>
            <a:ext cx="2251075" cy="176484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250DBBB-5115-BD08-B163-9063CAD6A15F}"/>
              </a:ext>
            </a:extLst>
          </p:cNvPr>
          <p:cNvSpPr txBox="1"/>
          <p:nvPr/>
        </p:nvSpPr>
        <p:spPr>
          <a:xfrm>
            <a:off x="504437" y="3647662"/>
            <a:ext cx="2481262" cy="646331"/>
          </a:xfrm>
          <a:prstGeom prst="rect">
            <a:avLst/>
          </a:prstGeom>
          <a:noFill/>
        </p:spPr>
        <p:txBody>
          <a:bodyPr wrap="square" rtlCol="0">
            <a:spAutoFit/>
          </a:bodyPr>
          <a:lstStyle/>
          <a:p>
            <a:pPr algn="ctr"/>
            <a:r>
              <a:rPr lang="en-US" dirty="0"/>
              <a:t>Lee Ving is made of matter</a:t>
            </a:r>
          </a:p>
        </p:txBody>
      </p:sp>
      <p:pic>
        <p:nvPicPr>
          <p:cNvPr id="6" name="Picture 4" descr="Cook Like a Pro: Banish Your Salt Shaker from the Kitchen | Kitchn">
            <a:extLst>
              <a:ext uri="{FF2B5EF4-FFF2-40B4-BE49-F238E27FC236}">
                <a16:creationId xmlns:a16="http://schemas.microsoft.com/office/drawing/2014/main" id="{725113ED-41A6-AF7C-250F-6A1DA00EC3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00793" y="1823831"/>
            <a:ext cx="2291644" cy="2291644"/>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8F0F25D5-FCB8-DC41-D823-E0110EC79C61}"/>
              </a:ext>
            </a:extLst>
          </p:cNvPr>
          <p:cNvSpPr txBox="1"/>
          <p:nvPr/>
        </p:nvSpPr>
        <p:spPr>
          <a:xfrm>
            <a:off x="3100793" y="4132510"/>
            <a:ext cx="2291644" cy="923330"/>
          </a:xfrm>
          <a:prstGeom prst="rect">
            <a:avLst/>
          </a:prstGeom>
          <a:noFill/>
        </p:spPr>
        <p:txBody>
          <a:bodyPr wrap="square" rtlCol="0">
            <a:spAutoFit/>
          </a:bodyPr>
          <a:lstStyle/>
          <a:p>
            <a:pPr algn="ctr"/>
            <a:r>
              <a:rPr lang="en-US" dirty="0"/>
              <a:t>This salt shaker and the salt within it are made of matter</a:t>
            </a:r>
          </a:p>
        </p:txBody>
      </p:sp>
      <p:pic>
        <p:nvPicPr>
          <p:cNvPr id="3074" name="Picture 2" descr="Watch Dr. Phil Show | OWN">
            <a:extLst>
              <a:ext uri="{FF2B5EF4-FFF2-40B4-BE49-F238E27FC236}">
                <a16:creationId xmlns:a16="http://schemas.microsoft.com/office/drawing/2014/main" id="{348B91C2-82BF-F01E-01B1-CBDBCB977F9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22624" y="1828826"/>
            <a:ext cx="3233486" cy="1818836"/>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DDC221C-66D1-A6FD-BA4E-4A218FD9BB76}"/>
              </a:ext>
            </a:extLst>
          </p:cNvPr>
          <p:cNvSpPr txBox="1"/>
          <p:nvPr/>
        </p:nvSpPr>
        <p:spPr>
          <a:xfrm>
            <a:off x="5622624" y="3647662"/>
            <a:ext cx="3248732" cy="646331"/>
          </a:xfrm>
          <a:prstGeom prst="rect">
            <a:avLst/>
          </a:prstGeom>
          <a:noFill/>
        </p:spPr>
        <p:txBody>
          <a:bodyPr wrap="square" rtlCol="0">
            <a:spAutoFit/>
          </a:bodyPr>
          <a:lstStyle/>
          <a:p>
            <a:pPr algn="ctr"/>
            <a:r>
              <a:rPr lang="en-US" dirty="0"/>
              <a:t>Unlicensed TV psychologist Dr. Phil is made of matter.</a:t>
            </a:r>
          </a:p>
        </p:txBody>
      </p:sp>
      <p:pic>
        <p:nvPicPr>
          <p:cNvPr id="3076" name="Picture 4" descr="Visual Art: A Trumpet Being Played Under Pudding Bubble Soap and Jell-O -  93.1FM WIBC">
            <a:extLst>
              <a:ext uri="{FF2B5EF4-FFF2-40B4-BE49-F238E27FC236}">
                <a16:creationId xmlns:a16="http://schemas.microsoft.com/office/drawing/2014/main" id="{09449D32-6DC1-4B84-7020-FDC341CCB23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086297" y="1823831"/>
            <a:ext cx="2574934" cy="144800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70ED6B4D-2808-2715-0DED-97CBFB586D67}"/>
              </a:ext>
            </a:extLst>
          </p:cNvPr>
          <p:cNvSpPr txBox="1"/>
          <p:nvPr/>
        </p:nvSpPr>
        <p:spPr>
          <a:xfrm>
            <a:off x="9086297" y="3429000"/>
            <a:ext cx="2574933" cy="923330"/>
          </a:xfrm>
          <a:prstGeom prst="rect">
            <a:avLst/>
          </a:prstGeom>
          <a:noFill/>
        </p:spPr>
        <p:txBody>
          <a:bodyPr wrap="square" rtlCol="0">
            <a:spAutoFit/>
          </a:bodyPr>
          <a:lstStyle/>
          <a:p>
            <a:pPr algn="ctr"/>
            <a:r>
              <a:rPr lang="en-US" dirty="0"/>
              <a:t>This trumpet played in Jell-O is made of matter, as is the Jell-O itself</a:t>
            </a:r>
          </a:p>
        </p:txBody>
      </p:sp>
      <p:sp>
        <p:nvSpPr>
          <p:cNvPr id="10" name="TextBox 9">
            <a:extLst>
              <a:ext uri="{FF2B5EF4-FFF2-40B4-BE49-F238E27FC236}">
                <a16:creationId xmlns:a16="http://schemas.microsoft.com/office/drawing/2014/main" id="{D1A675CA-84F7-3780-8957-E2FBC50974AD}"/>
              </a:ext>
            </a:extLst>
          </p:cNvPr>
          <p:cNvSpPr txBox="1"/>
          <p:nvPr/>
        </p:nvSpPr>
        <p:spPr>
          <a:xfrm>
            <a:off x="2157414" y="5374529"/>
            <a:ext cx="9886950" cy="584775"/>
          </a:xfrm>
          <a:prstGeom prst="rect">
            <a:avLst/>
          </a:prstGeom>
          <a:noFill/>
        </p:spPr>
        <p:txBody>
          <a:bodyPr wrap="square" rtlCol="0">
            <a:spAutoFit/>
          </a:bodyPr>
          <a:lstStyle/>
          <a:p>
            <a:r>
              <a:rPr lang="en-US" sz="3200" dirty="0"/>
              <a:t>If something has mass </a:t>
            </a:r>
            <a:r>
              <a:rPr lang="en-US" sz="3200" b="1" dirty="0"/>
              <a:t>and</a:t>
            </a:r>
            <a:r>
              <a:rPr lang="en-US" sz="3200" dirty="0"/>
              <a:t> volume, it is made of matter!</a:t>
            </a:r>
          </a:p>
        </p:txBody>
      </p:sp>
    </p:spTree>
    <p:extLst>
      <p:ext uri="{BB962C8B-B14F-4D97-AF65-F5344CB8AC3E}">
        <p14:creationId xmlns:p14="http://schemas.microsoft.com/office/powerpoint/2010/main" val="503205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B71F2A-5BC9-4FD3-9C65-30BA0A9947C3}"/>
              </a:ext>
            </a:extLst>
          </p:cNvPr>
          <p:cNvSpPr>
            <a:spLocks noGrp="1"/>
          </p:cNvSpPr>
          <p:nvPr>
            <p:ph type="title"/>
          </p:nvPr>
        </p:nvSpPr>
        <p:spPr/>
        <p:txBody>
          <a:bodyPr/>
          <a:lstStyle/>
          <a:p>
            <a:r>
              <a:rPr lang="en-US" b="1" dirty="0"/>
              <a:t>Things that </a:t>
            </a:r>
            <a:r>
              <a:rPr lang="en-US" b="1" i="1" dirty="0"/>
              <a:t>aren’t</a:t>
            </a:r>
            <a:r>
              <a:rPr lang="en-US" b="1" dirty="0"/>
              <a:t> made of matter:</a:t>
            </a:r>
          </a:p>
        </p:txBody>
      </p:sp>
      <p:pic>
        <p:nvPicPr>
          <p:cNvPr id="4102" name="Picture 6" descr="Black Grandma Pictures | Download Free Images on Unsplash">
            <a:extLst>
              <a:ext uri="{FF2B5EF4-FFF2-40B4-BE49-F238E27FC236}">
                <a16:creationId xmlns:a16="http://schemas.microsoft.com/office/drawing/2014/main" id="{270DC9B3-D9F2-905D-0F1D-9B82A77658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4413" y="1558925"/>
            <a:ext cx="3646487" cy="243211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ED39A39F-D1F3-8D2D-EE71-53611D67516E}"/>
              </a:ext>
            </a:extLst>
          </p:cNvPr>
          <p:cNvSpPr txBox="1"/>
          <p:nvPr/>
        </p:nvSpPr>
        <p:spPr>
          <a:xfrm>
            <a:off x="1014413" y="4079673"/>
            <a:ext cx="3614737" cy="923330"/>
          </a:xfrm>
          <a:prstGeom prst="rect">
            <a:avLst/>
          </a:prstGeom>
          <a:noFill/>
        </p:spPr>
        <p:txBody>
          <a:bodyPr wrap="square" rtlCol="0">
            <a:spAutoFit/>
          </a:bodyPr>
          <a:lstStyle/>
          <a:p>
            <a:pPr algn="ctr"/>
            <a:r>
              <a:rPr lang="en-US" i="1" dirty="0"/>
              <a:t>The happiness of your Grandma when you finally get around to calling her.  Seriously, call her more.</a:t>
            </a:r>
          </a:p>
        </p:txBody>
      </p:sp>
      <p:pic>
        <p:nvPicPr>
          <p:cNvPr id="4104" name="Picture 8" descr="The truth about teen angst | The Independent | The Independent">
            <a:extLst>
              <a:ext uri="{FF2B5EF4-FFF2-40B4-BE49-F238E27FC236}">
                <a16:creationId xmlns:a16="http://schemas.microsoft.com/office/drawing/2014/main" id="{669D775E-193D-EE8A-F4F0-58500E7499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1356" y="1558925"/>
            <a:ext cx="2449287" cy="358796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137F294-A8EB-5851-A782-364F5A3D9BE2}"/>
              </a:ext>
            </a:extLst>
          </p:cNvPr>
          <p:cNvSpPr txBox="1"/>
          <p:nvPr/>
        </p:nvSpPr>
        <p:spPr>
          <a:xfrm>
            <a:off x="4629150" y="5167481"/>
            <a:ext cx="2844800" cy="923330"/>
          </a:xfrm>
          <a:prstGeom prst="rect">
            <a:avLst/>
          </a:prstGeom>
          <a:noFill/>
        </p:spPr>
        <p:txBody>
          <a:bodyPr wrap="square" rtlCol="0">
            <a:spAutoFit/>
          </a:bodyPr>
          <a:lstStyle/>
          <a:p>
            <a:pPr algn="ctr"/>
            <a:r>
              <a:rPr lang="en-US" dirty="0"/>
              <a:t>Teen angst (acted out by a </a:t>
            </a:r>
            <a:r>
              <a:rPr lang="en-US" i="1" dirty="0"/>
              <a:t>40-year-old</a:t>
            </a:r>
            <a:r>
              <a:rPr lang="en-US" dirty="0"/>
              <a:t> woman in this picture)</a:t>
            </a:r>
          </a:p>
        </p:txBody>
      </p:sp>
      <p:sp>
        <p:nvSpPr>
          <p:cNvPr id="8" name="TextBox 7">
            <a:extLst>
              <a:ext uri="{FF2B5EF4-FFF2-40B4-BE49-F238E27FC236}">
                <a16:creationId xmlns:a16="http://schemas.microsoft.com/office/drawing/2014/main" id="{3123B66F-59D3-147F-5572-5EF534ED9A61}"/>
              </a:ext>
            </a:extLst>
          </p:cNvPr>
          <p:cNvSpPr txBox="1"/>
          <p:nvPr/>
        </p:nvSpPr>
        <p:spPr>
          <a:xfrm>
            <a:off x="7843837" y="1558925"/>
            <a:ext cx="4171950" cy="3970318"/>
          </a:xfrm>
          <a:prstGeom prst="rect">
            <a:avLst/>
          </a:prstGeom>
          <a:noFill/>
        </p:spPr>
        <p:txBody>
          <a:bodyPr wrap="square" rtlCol="0">
            <a:spAutoFit/>
          </a:bodyPr>
          <a:lstStyle/>
          <a:p>
            <a:r>
              <a:rPr lang="en-US" sz="2800" dirty="0"/>
              <a:t>If something doesn’t occupy spatial volume and doesn’t contain mass, it’s not made of matter.</a:t>
            </a:r>
          </a:p>
          <a:p>
            <a:endParaRPr lang="en-US" sz="2800" dirty="0"/>
          </a:p>
          <a:p>
            <a:r>
              <a:rPr lang="en-US" sz="2800" dirty="0"/>
              <a:t>However, this doesn’t mean they’re not important (example: magnetism).</a:t>
            </a:r>
          </a:p>
        </p:txBody>
      </p:sp>
    </p:spTree>
    <p:extLst>
      <p:ext uri="{BB962C8B-B14F-4D97-AF65-F5344CB8AC3E}">
        <p14:creationId xmlns:p14="http://schemas.microsoft.com/office/powerpoint/2010/main" val="32237149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AA6F2-5260-2160-0689-1B0B4E36037F}"/>
              </a:ext>
            </a:extLst>
          </p:cNvPr>
          <p:cNvSpPr>
            <a:spLocks noGrp="1"/>
          </p:cNvSpPr>
          <p:nvPr>
            <p:ph type="title"/>
          </p:nvPr>
        </p:nvSpPr>
        <p:spPr/>
        <p:txBody>
          <a:bodyPr>
            <a:normAutofit fontScale="90000"/>
          </a:bodyPr>
          <a:lstStyle/>
          <a:p>
            <a:r>
              <a:rPr lang="en-US" b="1" dirty="0"/>
              <a:t>Matter can be broken into three broad categories:  Elements, compounds, and mixtures.</a:t>
            </a:r>
          </a:p>
        </p:txBody>
      </p:sp>
      <p:pic>
        <p:nvPicPr>
          <p:cNvPr id="5122" name="Picture 2" descr="Chemical Elements - Lutetium">
            <a:extLst>
              <a:ext uri="{FF2B5EF4-FFF2-40B4-BE49-F238E27FC236}">
                <a16:creationId xmlns:a16="http://schemas.microsoft.com/office/drawing/2014/main" id="{A8753EE9-3441-7F23-F070-F8BEBC58B1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2576" y="1800226"/>
            <a:ext cx="1376362" cy="137636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F8A54AE-50C2-DF47-E57B-805D9D55FFFC}"/>
              </a:ext>
            </a:extLst>
          </p:cNvPr>
          <p:cNvSpPr txBox="1"/>
          <p:nvPr/>
        </p:nvSpPr>
        <p:spPr>
          <a:xfrm>
            <a:off x="3370439" y="1888242"/>
            <a:ext cx="6515100" cy="1200329"/>
          </a:xfrm>
          <a:prstGeom prst="rect">
            <a:avLst/>
          </a:prstGeom>
          <a:noFill/>
        </p:spPr>
        <p:txBody>
          <a:bodyPr wrap="square" rtlCol="0">
            <a:spAutoFit/>
          </a:bodyPr>
          <a:lstStyle/>
          <a:p>
            <a:r>
              <a:rPr lang="en-US" sz="2400" dirty="0"/>
              <a:t>You’ve probably never heard of the element lutetium.  It’s used for a bunch of niche scientific purposes.</a:t>
            </a:r>
          </a:p>
        </p:txBody>
      </p:sp>
      <p:sp>
        <p:nvSpPr>
          <p:cNvPr id="5" name="TextBox 4">
            <a:extLst>
              <a:ext uri="{FF2B5EF4-FFF2-40B4-BE49-F238E27FC236}">
                <a16:creationId xmlns:a16="http://schemas.microsoft.com/office/drawing/2014/main" id="{5F18F8A4-C7EA-C5AC-C2C5-69C23C2EEFEC}"/>
              </a:ext>
            </a:extLst>
          </p:cNvPr>
          <p:cNvSpPr txBox="1"/>
          <p:nvPr/>
        </p:nvSpPr>
        <p:spPr>
          <a:xfrm>
            <a:off x="3370439" y="3473097"/>
            <a:ext cx="6958013" cy="1200329"/>
          </a:xfrm>
          <a:prstGeom prst="rect">
            <a:avLst/>
          </a:prstGeom>
          <a:noFill/>
        </p:spPr>
        <p:txBody>
          <a:bodyPr wrap="square" rtlCol="0">
            <a:spAutoFit/>
          </a:bodyPr>
          <a:lstStyle/>
          <a:p>
            <a:r>
              <a:rPr lang="en-US" sz="2400" dirty="0"/>
              <a:t>Luciferin is the chemical compound responsible for the generation of light in fireflies.  This is yet more proof that fireflies are evil.</a:t>
            </a:r>
          </a:p>
        </p:txBody>
      </p:sp>
      <p:pic>
        <p:nvPicPr>
          <p:cNvPr id="5126" name="Picture 6" descr="Sausage, Wiener, Frankfurter: A Closer Look at Different Varieties of Hot  Dogs — Yummy Dogs">
            <a:extLst>
              <a:ext uri="{FF2B5EF4-FFF2-40B4-BE49-F238E27FC236}">
                <a16:creationId xmlns:a16="http://schemas.microsoft.com/office/drawing/2014/main" id="{E5281B37-4BEB-1949-7A38-1C4E0BBD150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2576" y="4958997"/>
            <a:ext cx="1869722" cy="124648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E8188A9-4F76-4133-A136-86C99688E7FF}"/>
              </a:ext>
            </a:extLst>
          </p:cNvPr>
          <p:cNvSpPr txBox="1"/>
          <p:nvPr/>
        </p:nvSpPr>
        <p:spPr>
          <a:xfrm>
            <a:off x="3736622" y="4958997"/>
            <a:ext cx="6366934" cy="1200329"/>
          </a:xfrm>
          <a:prstGeom prst="rect">
            <a:avLst/>
          </a:prstGeom>
          <a:noFill/>
        </p:spPr>
        <p:txBody>
          <a:bodyPr wrap="square" rtlCol="0">
            <a:spAutoFit/>
          </a:bodyPr>
          <a:lstStyle/>
          <a:p>
            <a:r>
              <a:rPr lang="en-US" sz="2400" dirty="0"/>
              <a:t>Hot dogs are a mixture of whatever meat products happened to fall on the floor of the slaughterhouse that day.</a:t>
            </a:r>
          </a:p>
        </p:txBody>
      </p:sp>
      <p:pic>
        <p:nvPicPr>
          <p:cNvPr id="5128" name="Picture 8" descr="How Do Fireflies Produce Light?">
            <a:extLst>
              <a:ext uri="{FF2B5EF4-FFF2-40B4-BE49-F238E27FC236}">
                <a16:creationId xmlns:a16="http://schemas.microsoft.com/office/drawing/2014/main" id="{A5EF9793-C7BE-BC7B-8AE0-0A3B78E362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2576" y="3400426"/>
            <a:ext cx="1376362" cy="13763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4715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7A2542-F832-AB0E-BCAC-118549E185FC}"/>
              </a:ext>
            </a:extLst>
          </p:cNvPr>
          <p:cNvSpPr>
            <a:spLocks noGrp="1"/>
          </p:cNvSpPr>
          <p:nvPr>
            <p:ph type="title"/>
          </p:nvPr>
        </p:nvSpPr>
        <p:spPr/>
        <p:txBody>
          <a:bodyPr/>
          <a:lstStyle/>
          <a:p>
            <a:r>
              <a:rPr lang="en-US" b="1" dirty="0"/>
              <a:t>Elements</a:t>
            </a:r>
          </a:p>
        </p:txBody>
      </p:sp>
      <p:sp>
        <p:nvSpPr>
          <p:cNvPr id="3" name="Content Placeholder 2">
            <a:extLst>
              <a:ext uri="{FF2B5EF4-FFF2-40B4-BE49-F238E27FC236}">
                <a16:creationId xmlns:a16="http://schemas.microsoft.com/office/drawing/2014/main" id="{220509A1-6EE1-5463-4E34-CB9030E79219}"/>
              </a:ext>
            </a:extLst>
          </p:cNvPr>
          <p:cNvSpPr>
            <a:spLocks noGrp="1"/>
          </p:cNvSpPr>
          <p:nvPr>
            <p:ph idx="1"/>
          </p:nvPr>
        </p:nvSpPr>
        <p:spPr>
          <a:xfrm>
            <a:off x="838200" y="1825625"/>
            <a:ext cx="5585178" cy="4351338"/>
          </a:xfrm>
        </p:spPr>
        <p:txBody>
          <a:bodyPr>
            <a:normAutofit/>
          </a:bodyPr>
          <a:lstStyle/>
          <a:p>
            <a:r>
              <a:rPr lang="en-US" sz="2400" dirty="0"/>
              <a:t>Elements are materials that contain only one type of atom.  </a:t>
            </a:r>
          </a:p>
          <a:p>
            <a:pPr marL="0" indent="0">
              <a:buNone/>
            </a:pPr>
            <a:endParaRPr lang="en-US" sz="1400" dirty="0"/>
          </a:p>
          <a:p>
            <a:r>
              <a:rPr lang="en-US" sz="2400" dirty="0"/>
              <a:t>If you’ve got a scepter made of gold, every atom is a gold atom.  There’s nothing else there.</a:t>
            </a:r>
          </a:p>
          <a:p>
            <a:endParaRPr lang="en-US" sz="1400" dirty="0"/>
          </a:p>
          <a:p>
            <a:r>
              <a:rPr lang="en-US" sz="2400" dirty="0"/>
              <a:t>If you want a list of the elements, just look at the periodic table.  If it’s there, it’s an element.  If it’s not, then it’s not.</a:t>
            </a:r>
          </a:p>
        </p:txBody>
      </p:sp>
      <p:pic>
        <p:nvPicPr>
          <p:cNvPr id="6146" name="Picture 2" descr="Three reasons why the periodic table needs a redesign | New Scientist">
            <a:extLst>
              <a:ext uri="{FF2B5EF4-FFF2-40B4-BE49-F238E27FC236}">
                <a16:creationId xmlns:a16="http://schemas.microsoft.com/office/drawing/2014/main" id="{388FCAD1-0BE6-59EC-322A-6EA5F501F88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43763" y="4240262"/>
            <a:ext cx="4445001" cy="250031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The periodic table with metals, metalloids, and nonmetals colored differently, showing the relationships between elements.">
            <a:extLst>
              <a:ext uri="{FF2B5EF4-FFF2-40B4-BE49-F238E27FC236}">
                <a16:creationId xmlns:a16="http://schemas.microsoft.com/office/drawing/2014/main" id="{56CDA2EC-2BFF-7632-82FE-533A07559AB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1" y="-3175"/>
            <a:ext cx="4576763" cy="314652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7318ED1-61FF-A7A7-7EDF-B4A7623A950C}"/>
              </a:ext>
            </a:extLst>
          </p:cNvPr>
          <p:cNvSpPr txBox="1"/>
          <p:nvPr/>
        </p:nvSpPr>
        <p:spPr>
          <a:xfrm>
            <a:off x="7243763" y="3214688"/>
            <a:ext cx="4445001" cy="830997"/>
          </a:xfrm>
          <a:prstGeom prst="rect">
            <a:avLst/>
          </a:prstGeom>
          <a:noFill/>
        </p:spPr>
        <p:txBody>
          <a:bodyPr wrap="square" rtlCol="0">
            <a:spAutoFit/>
          </a:bodyPr>
          <a:lstStyle/>
          <a:p>
            <a:pPr algn="ctr"/>
            <a:r>
              <a:rPr lang="en-US" sz="1600" i="1" dirty="0"/>
              <a:t>Above:  A good periodic table like the ones everybody uses.</a:t>
            </a:r>
          </a:p>
          <a:p>
            <a:pPr algn="ctr"/>
            <a:r>
              <a:rPr lang="en-US" sz="1600" i="1" dirty="0"/>
              <a:t>Below:  A stupid periodic table</a:t>
            </a:r>
          </a:p>
        </p:txBody>
      </p:sp>
    </p:spTree>
    <p:extLst>
      <p:ext uri="{BB962C8B-B14F-4D97-AF65-F5344CB8AC3E}">
        <p14:creationId xmlns:p14="http://schemas.microsoft.com/office/powerpoint/2010/main" val="16661779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7A7E4F-985E-A2A0-97BC-306D44411CF1}"/>
              </a:ext>
            </a:extLst>
          </p:cNvPr>
          <p:cNvSpPr>
            <a:spLocks noGrp="1"/>
          </p:cNvSpPr>
          <p:nvPr>
            <p:ph type="title"/>
          </p:nvPr>
        </p:nvSpPr>
        <p:spPr/>
        <p:txBody>
          <a:bodyPr/>
          <a:lstStyle/>
          <a:p>
            <a:r>
              <a:rPr lang="en-US" dirty="0"/>
              <a:t>Compounds</a:t>
            </a:r>
          </a:p>
        </p:txBody>
      </p:sp>
      <p:sp>
        <p:nvSpPr>
          <p:cNvPr id="3" name="Content Placeholder 2">
            <a:extLst>
              <a:ext uri="{FF2B5EF4-FFF2-40B4-BE49-F238E27FC236}">
                <a16:creationId xmlns:a16="http://schemas.microsoft.com/office/drawing/2014/main" id="{199EB466-9BDE-46BD-BA38-111770FECE53}"/>
              </a:ext>
            </a:extLst>
          </p:cNvPr>
          <p:cNvSpPr>
            <a:spLocks noGrp="1"/>
          </p:cNvSpPr>
          <p:nvPr>
            <p:ph idx="1"/>
          </p:nvPr>
        </p:nvSpPr>
        <p:spPr>
          <a:xfrm>
            <a:off x="838200" y="1825625"/>
            <a:ext cx="6276975" cy="4351338"/>
          </a:xfrm>
        </p:spPr>
        <p:txBody>
          <a:bodyPr>
            <a:normAutofit lnSpcReduction="10000"/>
          </a:bodyPr>
          <a:lstStyle/>
          <a:p>
            <a:r>
              <a:rPr lang="en-US" dirty="0"/>
              <a:t>Compounds are materials that contain only one type of molecule.</a:t>
            </a:r>
          </a:p>
          <a:p>
            <a:pPr marL="0" indent="0">
              <a:buNone/>
            </a:pPr>
            <a:endParaRPr lang="en-US" dirty="0"/>
          </a:p>
          <a:p>
            <a:r>
              <a:rPr lang="en-US" dirty="0"/>
              <a:t>They all have formulas like H</a:t>
            </a:r>
            <a:r>
              <a:rPr lang="en-US" baseline="-25000" dirty="0"/>
              <a:t>2</a:t>
            </a:r>
            <a:r>
              <a:rPr lang="en-US" dirty="0"/>
              <a:t>O, CO</a:t>
            </a:r>
            <a:r>
              <a:rPr lang="en-US" baseline="-25000" dirty="0"/>
              <a:t>2</a:t>
            </a:r>
            <a:r>
              <a:rPr lang="en-US" dirty="0"/>
              <a:t>, and UF</a:t>
            </a:r>
            <a:r>
              <a:rPr lang="en-US" baseline="-25000" dirty="0"/>
              <a:t>6</a:t>
            </a:r>
            <a:r>
              <a:rPr lang="en-US" dirty="0"/>
              <a:t>, each of which refers to what type of molecule they’re made of.</a:t>
            </a:r>
          </a:p>
          <a:p>
            <a:pPr marL="0" indent="0">
              <a:buNone/>
            </a:pPr>
            <a:endParaRPr lang="en-US" dirty="0"/>
          </a:p>
          <a:p>
            <a:r>
              <a:rPr lang="en-US" dirty="0"/>
              <a:t>Though they’re not on the periodic table, they have formulas that contain atoms that are.</a:t>
            </a:r>
          </a:p>
        </p:txBody>
      </p:sp>
      <p:sp>
        <p:nvSpPr>
          <p:cNvPr id="4" name="TextBox 3">
            <a:extLst>
              <a:ext uri="{FF2B5EF4-FFF2-40B4-BE49-F238E27FC236}">
                <a16:creationId xmlns:a16="http://schemas.microsoft.com/office/drawing/2014/main" id="{7BD4637A-ED34-0AD3-E6F3-B78A505EBEB1}"/>
              </a:ext>
            </a:extLst>
          </p:cNvPr>
          <p:cNvSpPr txBox="1"/>
          <p:nvPr/>
        </p:nvSpPr>
        <p:spPr>
          <a:xfrm>
            <a:off x="7592218" y="4415632"/>
            <a:ext cx="3914774" cy="923330"/>
          </a:xfrm>
          <a:prstGeom prst="rect">
            <a:avLst/>
          </a:prstGeom>
          <a:noFill/>
        </p:spPr>
        <p:txBody>
          <a:bodyPr wrap="square" rtlCol="0">
            <a:spAutoFit/>
          </a:bodyPr>
          <a:lstStyle/>
          <a:p>
            <a:pPr algn="ctr"/>
            <a:r>
              <a:rPr lang="en-US" i="1" dirty="0"/>
              <a:t>A bottle that contained nothing but molecules of this would be labeled as the chemical compound “moronic acid.”</a:t>
            </a:r>
          </a:p>
        </p:txBody>
      </p:sp>
      <p:pic>
        <p:nvPicPr>
          <p:cNvPr id="7172" name="Picture 4">
            <a:extLst>
              <a:ext uri="{FF2B5EF4-FFF2-40B4-BE49-F238E27FC236}">
                <a16:creationId xmlns:a16="http://schemas.microsoft.com/office/drawing/2014/main" id="{1128A9E4-1DCF-83B7-D6E7-909656BEB3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6005" y="953293"/>
            <a:ext cx="4267200" cy="30593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9606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359B0C-DF18-C4F4-7037-0D016E07CACC}"/>
              </a:ext>
            </a:extLst>
          </p:cNvPr>
          <p:cNvSpPr>
            <a:spLocks noGrp="1"/>
          </p:cNvSpPr>
          <p:nvPr>
            <p:ph type="title"/>
          </p:nvPr>
        </p:nvSpPr>
        <p:spPr/>
        <p:txBody>
          <a:bodyPr/>
          <a:lstStyle/>
          <a:p>
            <a:r>
              <a:rPr lang="en-US" b="1" dirty="0"/>
              <a:t>Mixtures (Two types)</a:t>
            </a:r>
          </a:p>
        </p:txBody>
      </p:sp>
      <p:sp>
        <p:nvSpPr>
          <p:cNvPr id="3" name="Content Placeholder 2">
            <a:extLst>
              <a:ext uri="{FF2B5EF4-FFF2-40B4-BE49-F238E27FC236}">
                <a16:creationId xmlns:a16="http://schemas.microsoft.com/office/drawing/2014/main" id="{54E1CE12-BF47-C66D-B572-D1E28ACEAFAA}"/>
              </a:ext>
            </a:extLst>
          </p:cNvPr>
          <p:cNvSpPr>
            <a:spLocks noGrp="1"/>
          </p:cNvSpPr>
          <p:nvPr>
            <p:ph idx="1"/>
          </p:nvPr>
        </p:nvSpPr>
        <p:spPr>
          <a:xfrm>
            <a:off x="838200" y="1825625"/>
            <a:ext cx="6648450" cy="4351338"/>
          </a:xfrm>
        </p:spPr>
        <p:txBody>
          <a:bodyPr/>
          <a:lstStyle/>
          <a:p>
            <a:pPr marL="0" indent="0">
              <a:buNone/>
            </a:pPr>
            <a:r>
              <a:rPr lang="en-US" b="1" dirty="0"/>
              <a:t>Heterogeneous mixtures</a:t>
            </a:r>
            <a:r>
              <a:rPr lang="en-US" dirty="0"/>
              <a:t>:  Mixtures with non-uniform composition.  If you take a sample from one part of the mixture, it won’t be the same as a sample from another.</a:t>
            </a:r>
          </a:p>
          <a:p>
            <a:pPr marL="0" indent="0">
              <a:buNone/>
            </a:pPr>
            <a:endParaRPr lang="en-US" dirty="0"/>
          </a:p>
          <a:p>
            <a:pPr marL="0" indent="0">
              <a:buNone/>
            </a:pPr>
            <a:r>
              <a:rPr lang="en-US" b="1" dirty="0"/>
              <a:t>Homogeneous</a:t>
            </a:r>
            <a:r>
              <a:rPr lang="en-US" dirty="0"/>
              <a:t> mixtures (also called “</a:t>
            </a:r>
            <a:r>
              <a:rPr lang="en-US" b="1" dirty="0"/>
              <a:t>solutions</a:t>
            </a:r>
            <a:r>
              <a:rPr lang="en-US" dirty="0"/>
              <a:t>”):  Mixtures in which there is completely uniform composition.  All parts of the mixture </a:t>
            </a:r>
            <a:r>
              <a:rPr lang="en-US" dirty="0" err="1"/>
              <a:t>aere</a:t>
            </a:r>
            <a:r>
              <a:rPr lang="en-US" dirty="0"/>
              <a:t> identical to each other.</a:t>
            </a:r>
          </a:p>
        </p:txBody>
      </p:sp>
      <p:pic>
        <p:nvPicPr>
          <p:cNvPr id="8194" name="Picture 2" descr="Filipino Fruit Salad - Foxy Folksy">
            <a:extLst>
              <a:ext uri="{FF2B5EF4-FFF2-40B4-BE49-F238E27FC236}">
                <a16:creationId xmlns:a16="http://schemas.microsoft.com/office/drawing/2014/main" id="{17AFABA5-301F-C11D-5339-6B8427E5BB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82038" y="316022"/>
            <a:ext cx="2433638" cy="24336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AEFC873-B30A-00D0-57AB-7C1385181DD7}"/>
              </a:ext>
            </a:extLst>
          </p:cNvPr>
          <p:cNvSpPr txBox="1"/>
          <p:nvPr/>
        </p:nvSpPr>
        <p:spPr>
          <a:xfrm>
            <a:off x="8515351" y="2767807"/>
            <a:ext cx="3500437" cy="646331"/>
          </a:xfrm>
          <a:prstGeom prst="rect">
            <a:avLst/>
          </a:prstGeom>
          <a:noFill/>
        </p:spPr>
        <p:txBody>
          <a:bodyPr wrap="square" rtlCol="0">
            <a:spAutoFit/>
          </a:bodyPr>
          <a:lstStyle/>
          <a:p>
            <a:r>
              <a:rPr lang="en-US" dirty="0"/>
              <a:t>This hideous fruit salad is a heterogeneous mixture.</a:t>
            </a:r>
          </a:p>
        </p:txBody>
      </p:sp>
      <p:pic>
        <p:nvPicPr>
          <p:cNvPr id="8196" name="Picture 4" descr="Flat Coke Society - Home | Facebook">
            <a:extLst>
              <a:ext uri="{FF2B5EF4-FFF2-40B4-BE49-F238E27FC236}">
                <a16:creationId xmlns:a16="http://schemas.microsoft.com/office/drawing/2014/main" id="{8989CCA1-72C3-BB1D-173A-6F61478665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6725" y="3548966"/>
            <a:ext cx="3644900" cy="22225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1462ADB-98BA-23C4-2450-EC4FF943CACB}"/>
              </a:ext>
            </a:extLst>
          </p:cNvPr>
          <p:cNvSpPr txBox="1"/>
          <p:nvPr/>
        </p:nvSpPr>
        <p:spPr>
          <a:xfrm>
            <a:off x="8086725" y="5790516"/>
            <a:ext cx="3514725" cy="923330"/>
          </a:xfrm>
          <a:prstGeom prst="rect">
            <a:avLst/>
          </a:prstGeom>
          <a:noFill/>
        </p:spPr>
        <p:txBody>
          <a:bodyPr wrap="square" rtlCol="0">
            <a:spAutoFit/>
          </a:bodyPr>
          <a:lstStyle/>
          <a:p>
            <a:r>
              <a:rPr lang="en-US" dirty="0"/>
              <a:t>This flat Coke is a homogeneous mixture of water, sugar, and God knows what else.</a:t>
            </a:r>
          </a:p>
        </p:txBody>
      </p:sp>
    </p:spTree>
    <p:extLst>
      <p:ext uri="{BB962C8B-B14F-4D97-AF65-F5344CB8AC3E}">
        <p14:creationId xmlns:p14="http://schemas.microsoft.com/office/powerpoint/2010/main" val="3968973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24AAF8-4D50-1717-71D5-82F94D57C8CA}"/>
              </a:ext>
            </a:extLst>
          </p:cNvPr>
          <p:cNvSpPr>
            <a:spLocks noGrp="1"/>
          </p:cNvSpPr>
          <p:nvPr>
            <p:ph type="title"/>
          </p:nvPr>
        </p:nvSpPr>
        <p:spPr>
          <a:xfrm>
            <a:off x="581025" y="185737"/>
            <a:ext cx="10515600" cy="1325563"/>
          </a:xfrm>
        </p:spPr>
        <p:txBody>
          <a:bodyPr/>
          <a:lstStyle/>
          <a:p>
            <a:r>
              <a:rPr lang="en-US" b="1" dirty="0"/>
              <a:t>How can you tell them apart?</a:t>
            </a:r>
          </a:p>
        </p:txBody>
      </p:sp>
      <p:graphicFrame>
        <p:nvGraphicFramePr>
          <p:cNvPr id="4" name="Table 4">
            <a:extLst>
              <a:ext uri="{FF2B5EF4-FFF2-40B4-BE49-F238E27FC236}">
                <a16:creationId xmlns:a16="http://schemas.microsoft.com/office/drawing/2014/main" id="{805D47B4-3B5F-87AC-0276-0A85C99AB84C}"/>
              </a:ext>
            </a:extLst>
          </p:cNvPr>
          <p:cNvGraphicFramePr>
            <a:graphicFrameLocks noGrp="1"/>
          </p:cNvGraphicFramePr>
          <p:nvPr>
            <p:ph idx="1"/>
            <p:extLst>
              <p:ext uri="{D42A27DB-BD31-4B8C-83A1-F6EECF244321}">
                <p14:modId xmlns:p14="http://schemas.microsoft.com/office/powerpoint/2010/main" val="2647165422"/>
              </p:ext>
            </p:extLst>
          </p:nvPr>
        </p:nvGraphicFramePr>
        <p:xfrm>
          <a:off x="838200" y="1511300"/>
          <a:ext cx="10515600" cy="4419600"/>
        </p:xfrm>
        <a:graphic>
          <a:graphicData uri="http://schemas.openxmlformats.org/drawingml/2006/table">
            <a:tbl>
              <a:tblPr firstRow="1" bandRow="1">
                <a:tableStyleId>{5C22544A-7EE6-4342-B048-85BDC9FD1C3A}</a:tableStyleId>
              </a:tblPr>
              <a:tblGrid>
                <a:gridCol w="2676525">
                  <a:extLst>
                    <a:ext uri="{9D8B030D-6E8A-4147-A177-3AD203B41FA5}">
                      <a16:colId xmlns:a16="http://schemas.microsoft.com/office/drawing/2014/main" val="1376082067"/>
                    </a:ext>
                  </a:extLst>
                </a:gridCol>
                <a:gridCol w="7839075">
                  <a:extLst>
                    <a:ext uri="{9D8B030D-6E8A-4147-A177-3AD203B41FA5}">
                      <a16:colId xmlns:a16="http://schemas.microsoft.com/office/drawing/2014/main" val="558129346"/>
                    </a:ext>
                  </a:extLst>
                </a:gridCol>
              </a:tblGrid>
              <a:tr h="370840">
                <a:tc>
                  <a:txBody>
                    <a:bodyPr/>
                    <a:lstStyle/>
                    <a:p>
                      <a:r>
                        <a:rPr lang="en-US" sz="2000" dirty="0"/>
                        <a:t>Type of material</a:t>
                      </a:r>
                    </a:p>
                  </a:txBody>
                  <a:tcPr/>
                </a:tc>
                <a:tc>
                  <a:txBody>
                    <a:bodyPr/>
                    <a:lstStyle/>
                    <a:p>
                      <a:r>
                        <a:rPr lang="en-US" sz="2000" dirty="0"/>
                        <a:t>How you can tell it apart from others</a:t>
                      </a:r>
                    </a:p>
                  </a:txBody>
                  <a:tcPr/>
                </a:tc>
                <a:extLst>
                  <a:ext uri="{0D108BD9-81ED-4DB2-BD59-A6C34878D82A}">
                    <a16:rowId xmlns:a16="http://schemas.microsoft.com/office/drawing/2014/main" val="2371526038"/>
                  </a:ext>
                </a:extLst>
              </a:tr>
              <a:tr h="370840">
                <a:tc>
                  <a:txBody>
                    <a:bodyPr/>
                    <a:lstStyle/>
                    <a:p>
                      <a:pPr algn="ctr"/>
                      <a:r>
                        <a:rPr lang="en-US" sz="2000" dirty="0"/>
                        <a:t>Element</a:t>
                      </a:r>
                    </a:p>
                  </a:txBody>
                  <a:tcPr anchor="ctr"/>
                </a:tc>
                <a:tc>
                  <a:txBody>
                    <a:bodyPr/>
                    <a:lstStyle/>
                    <a:p>
                      <a:r>
                        <a:rPr lang="en-US" sz="2000" dirty="0"/>
                        <a:t>It has one type of atom and can be described by an atomic symbol.  If you don’t have access to this information, it may be impossible to distinguish this from a compound or homogeneous mixture.</a:t>
                      </a:r>
                    </a:p>
                  </a:txBody>
                  <a:tcPr/>
                </a:tc>
                <a:extLst>
                  <a:ext uri="{0D108BD9-81ED-4DB2-BD59-A6C34878D82A}">
                    <a16:rowId xmlns:a16="http://schemas.microsoft.com/office/drawing/2014/main" val="4041031908"/>
                  </a:ext>
                </a:extLst>
              </a:tr>
              <a:tr h="370840">
                <a:tc>
                  <a:txBody>
                    <a:bodyPr/>
                    <a:lstStyle/>
                    <a:p>
                      <a:pPr algn="ctr"/>
                      <a:r>
                        <a:rPr lang="en-US" sz="2000" dirty="0"/>
                        <a:t>Compound</a:t>
                      </a:r>
                    </a:p>
                  </a:txBody>
                  <a:tcPr anchor="ctr"/>
                </a:tc>
                <a:tc>
                  <a:txBody>
                    <a:bodyPr/>
                    <a:lstStyle/>
                    <a:p>
                      <a:r>
                        <a:rPr lang="en-US" sz="2000" dirty="0"/>
                        <a:t>It has one type of molecule and a chemical formula.  If you don’t have access to this information, it may be impossible to distinguish this from an element or homogeneous mixture</a:t>
                      </a:r>
                    </a:p>
                  </a:txBody>
                  <a:tcPr/>
                </a:tc>
                <a:extLst>
                  <a:ext uri="{0D108BD9-81ED-4DB2-BD59-A6C34878D82A}">
                    <a16:rowId xmlns:a16="http://schemas.microsoft.com/office/drawing/2014/main" val="3854751627"/>
                  </a:ext>
                </a:extLst>
              </a:tr>
              <a:tr h="370840">
                <a:tc>
                  <a:txBody>
                    <a:bodyPr/>
                    <a:lstStyle/>
                    <a:p>
                      <a:pPr algn="ctr"/>
                      <a:r>
                        <a:rPr lang="en-US" sz="2000" dirty="0"/>
                        <a:t>Heterogeneous mixture</a:t>
                      </a:r>
                    </a:p>
                  </a:txBody>
                  <a:tcPr anchor="ctr"/>
                </a:tc>
                <a:tc>
                  <a:txBody>
                    <a:bodyPr/>
                    <a:lstStyle/>
                    <a:p>
                      <a:r>
                        <a:rPr lang="en-US" sz="2000" dirty="0"/>
                        <a:t>These typically look “grainy” or have visibly different components of different colors/textures.  Granite, corn dogs, and bread are examples of these.</a:t>
                      </a:r>
                    </a:p>
                  </a:txBody>
                  <a:tcPr/>
                </a:tc>
                <a:extLst>
                  <a:ext uri="{0D108BD9-81ED-4DB2-BD59-A6C34878D82A}">
                    <a16:rowId xmlns:a16="http://schemas.microsoft.com/office/drawing/2014/main" val="1390367967"/>
                  </a:ext>
                </a:extLst>
              </a:tr>
              <a:tr h="370840">
                <a:tc>
                  <a:txBody>
                    <a:bodyPr/>
                    <a:lstStyle/>
                    <a:p>
                      <a:pPr algn="ctr"/>
                      <a:r>
                        <a:rPr lang="en-US" sz="2000" dirty="0"/>
                        <a:t>Homogeneous mixture (solution)</a:t>
                      </a:r>
                    </a:p>
                  </a:txBody>
                  <a:tcPr anchor="ctr"/>
                </a:tc>
                <a:tc>
                  <a:txBody>
                    <a:bodyPr/>
                    <a:lstStyle/>
                    <a:p>
                      <a:r>
                        <a:rPr lang="en-US" sz="2000" dirty="0"/>
                        <a:t>From visible appearance, it may be hard or impossible to distinguish from an element or compound. However, homogeneous mixtures tend to be in the liquid state, so that might give you a clue.</a:t>
                      </a:r>
                    </a:p>
                  </a:txBody>
                  <a:tcPr/>
                </a:tc>
                <a:extLst>
                  <a:ext uri="{0D108BD9-81ED-4DB2-BD59-A6C34878D82A}">
                    <a16:rowId xmlns:a16="http://schemas.microsoft.com/office/drawing/2014/main" val="924416615"/>
                  </a:ext>
                </a:extLst>
              </a:tr>
            </a:tbl>
          </a:graphicData>
        </a:graphic>
      </p:graphicFrame>
      <p:sp>
        <p:nvSpPr>
          <p:cNvPr id="5" name="TextBox 4">
            <a:extLst>
              <a:ext uri="{FF2B5EF4-FFF2-40B4-BE49-F238E27FC236}">
                <a16:creationId xmlns:a16="http://schemas.microsoft.com/office/drawing/2014/main" id="{3F0673D0-F38B-1843-4A38-C8485BA4B614}"/>
              </a:ext>
            </a:extLst>
          </p:cNvPr>
          <p:cNvSpPr txBox="1"/>
          <p:nvPr/>
        </p:nvSpPr>
        <p:spPr>
          <a:xfrm>
            <a:off x="6715125" y="6157913"/>
            <a:ext cx="4914900" cy="646331"/>
          </a:xfrm>
          <a:prstGeom prst="rect">
            <a:avLst/>
          </a:prstGeom>
          <a:noFill/>
        </p:spPr>
        <p:txBody>
          <a:bodyPr wrap="square" rtlCol="0">
            <a:spAutoFit/>
          </a:bodyPr>
          <a:lstStyle/>
          <a:p>
            <a:r>
              <a:rPr lang="en-US" b="1" dirty="0"/>
              <a:t>In other words, it’s hard to tell what something is unless it’s a heterogeneous mixture.</a:t>
            </a:r>
          </a:p>
        </p:txBody>
      </p:sp>
    </p:spTree>
    <p:extLst>
      <p:ext uri="{BB962C8B-B14F-4D97-AF65-F5344CB8AC3E}">
        <p14:creationId xmlns:p14="http://schemas.microsoft.com/office/powerpoint/2010/main" val="360674399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1449</TotalTime>
  <Words>905</Words>
  <Application>Microsoft Macintosh PowerPoint</Application>
  <PresentationFormat>Widescreen</PresentationFormat>
  <Paragraphs>66</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Elements, Compounds, and Mixtures</vt:lpstr>
      <vt:lpstr>Everything is made of matter</vt:lpstr>
      <vt:lpstr>Things that are made of matter:</vt:lpstr>
      <vt:lpstr>Things that aren’t made of matter:</vt:lpstr>
      <vt:lpstr>Matter can be broken into three broad categories:  Elements, compounds, and mixtures.</vt:lpstr>
      <vt:lpstr>Elements</vt:lpstr>
      <vt:lpstr>Compounds</vt:lpstr>
      <vt:lpstr>Mixtures (Two types)</vt:lpstr>
      <vt:lpstr>How can you tell them apart?</vt:lpstr>
      <vt:lpstr>How to separate these categories:</vt:lpstr>
      <vt:lpstr>And now here’s a picture I think is funny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Elements, Compounds, and Mixtures</dc:title>
  <dc:creator>Ian Guch</dc:creator>
  <cp:lastModifiedBy>Ian Guch</cp:lastModifiedBy>
  <cp:revision>8</cp:revision>
  <dcterms:created xsi:type="dcterms:W3CDTF">2022-06-28T14:14:22Z</dcterms:created>
  <dcterms:modified xsi:type="dcterms:W3CDTF">2022-09-26T14:31:36Z</dcterms:modified>
</cp:coreProperties>
</file>